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8" r:id="rId2"/>
  </p:sldMasterIdLst>
  <p:notesMasterIdLst>
    <p:notesMasterId r:id="rId36"/>
  </p:notesMasterIdLst>
  <p:handoutMasterIdLst>
    <p:handoutMasterId r:id="rId37"/>
  </p:handoutMasterIdLst>
  <p:sldIdLst>
    <p:sldId id="325" r:id="rId3"/>
    <p:sldId id="326" r:id="rId4"/>
    <p:sldId id="342" r:id="rId5"/>
    <p:sldId id="343" r:id="rId6"/>
    <p:sldId id="376" r:id="rId7"/>
    <p:sldId id="375" r:id="rId8"/>
    <p:sldId id="378" r:id="rId9"/>
    <p:sldId id="379" r:id="rId10"/>
    <p:sldId id="360" r:id="rId11"/>
    <p:sldId id="361" r:id="rId12"/>
    <p:sldId id="381" r:id="rId13"/>
    <p:sldId id="371" r:id="rId14"/>
    <p:sldId id="382" r:id="rId15"/>
    <p:sldId id="383" r:id="rId16"/>
    <p:sldId id="363" r:id="rId17"/>
    <p:sldId id="385" r:id="rId18"/>
    <p:sldId id="367" r:id="rId19"/>
    <p:sldId id="369" r:id="rId20"/>
    <p:sldId id="370" r:id="rId21"/>
    <p:sldId id="344" r:id="rId22"/>
    <p:sldId id="345" r:id="rId23"/>
    <p:sldId id="346" r:id="rId24"/>
    <p:sldId id="347" r:id="rId25"/>
    <p:sldId id="352" r:id="rId26"/>
    <p:sldId id="353" r:id="rId27"/>
    <p:sldId id="354" r:id="rId28"/>
    <p:sldId id="355" r:id="rId29"/>
    <p:sldId id="356" r:id="rId30"/>
    <p:sldId id="348" r:id="rId31"/>
    <p:sldId id="349" r:id="rId32"/>
    <p:sldId id="372" r:id="rId33"/>
    <p:sldId id="351" r:id="rId34"/>
    <p:sldId id="359" r:id="rId3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3AF85E"/>
    <a:srgbClr val="3AF3F8"/>
    <a:srgbClr val="FFFF66"/>
    <a:srgbClr val="FF6D6D"/>
    <a:srgbClr val="FCBE24"/>
    <a:srgbClr val="CF9503"/>
    <a:srgbClr val="B0F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 autoAdjust="0"/>
    <p:restoredTop sz="84200" autoAdjust="0"/>
  </p:normalViewPr>
  <p:slideViewPr>
    <p:cSldViewPr>
      <p:cViewPr varScale="1">
        <p:scale>
          <a:sx n="67" d="100"/>
          <a:sy n="67" d="100"/>
        </p:scale>
        <p:origin x="191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EA8B746-A09A-423A-9FCC-0457892654C0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424EA76-25B0-4514-8174-A7F98D5D3E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2A66E919-3056-4F22-B7A7-DF71650AE885}" type="datetimeFigureOut">
              <a:rPr lang="fa-IR"/>
              <a:pPr>
                <a:defRPr/>
              </a:pPr>
              <a:t>24/01/1441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EC17E32E-A14C-4023-9D49-7FFC16F99AE6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17E32E-A14C-4023-9D49-7FFC16F99AE6}" type="slidenum">
              <a:rPr lang="fa-IR" altLang="en-US" smtClean="0"/>
              <a:pPr>
                <a:defRPr/>
              </a:pPr>
              <a:t>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22895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1241CD9-B1D3-4005-B133-450DB6A14776}" type="slidenum">
              <a:rPr lang="fa-IR" altLang="en-US" smtClean="0"/>
              <a:pPr/>
              <a:t>17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C706F06-1939-403E-8709-52F767BD20DA}" type="slidenum">
              <a:rPr lang="fa-IR" altLang="en-US" smtClean="0"/>
              <a:pPr/>
              <a:t>20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6A2DAF2-1555-42B7-9A0A-826E4697A825}" type="slidenum">
              <a:rPr lang="fa-IR" altLang="en-US" smtClean="0"/>
              <a:pPr/>
              <a:t>22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defRPr/>
            </a:pPr>
            <a:endParaRPr lang="en-US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867B3B-A2C8-4DAB-8D2B-5F2C9EA47E65}" type="slidenum">
              <a:rPr lang="fa-IR" altLang="en-US" smtClean="0"/>
              <a:pPr/>
              <a:t>23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defRPr/>
            </a:pPr>
            <a:endParaRPr 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491136-6721-44C7-B05B-4CC49C1CFC0F}" type="slidenum">
              <a:rPr lang="fa-IR" altLang="en-US" smtClean="0"/>
              <a:pPr/>
              <a:t>24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5C8BA2-4D57-44BE-B949-C43B3FFE35FF}" type="slidenum">
              <a:rPr lang="fa-IR" altLang="en-US" smtClean="0"/>
              <a:pPr/>
              <a:t>25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A12A736-7AE4-40EE-B856-D694F241C33B}" type="slidenum">
              <a:rPr lang="fa-IR" altLang="en-US" smtClean="0"/>
              <a:pPr/>
              <a:t>26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95300" indent="-495300" algn="l" rtl="0">
              <a:defRPr/>
            </a:pPr>
            <a:endParaRPr lang="en-US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A1A17B1-769A-41F0-A865-0F319E30E220}" type="slidenum">
              <a:rPr lang="fa-IR" altLang="en-US" smtClean="0"/>
              <a:pPr/>
              <a:t>27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D23C59F-22D8-481F-8898-6F885A88E6F5}" type="slidenum">
              <a:rPr lang="fa-IR" altLang="en-US" smtClean="0"/>
              <a:pPr/>
              <a:t>28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defRPr/>
            </a:pPr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BB1CEB-042D-490A-8D91-96364F7D2E2E}" type="slidenum">
              <a:rPr lang="fa-IR" altLang="en-US" smtClean="0"/>
              <a:pPr/>
              <a:t>29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17E32E-A14C-4023-9D49-7FFC16F99AE6}" type="slidenum">
              <a:rPr lang="fa-IR" altLang="en-US" smtClean="0"/>
              <a:pPr>
                <a:defRPr/>
              </a:pPr>
              <a:t>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81624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060F0F0-2ED6-4168-A320-FA1B0F3AB35F}" type="slidenum">
              <a:rPr lang="fa-IR" altLang="en-US" smtClean="0"/>
              <a:pPr/>
              <a:t>30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FE1BFC9-F919-434A-BF38-E819A9B9B056}" type="slidenum">
              <a:rPr lang="fa-IR" altLang="en-US" smtClean="0"/>
              <a:pPr/>
              <a:t>31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1BB6C49-0906-45A5-8AE3-67B293ED970A}" type="slidenum">
              <a:rPr lang="fa-IR" altLang="en-US" smtClean="0"/>
              <a:pPr/>
              <a:t>32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B4DBDFB-B875-4358-AC48-35B86BA53F05}" type="slidenum">
              <a:rPr lang="fa-IR" altLang="en-US" smtClean="0"/>
              <a:pPr/>
              <a:t>33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17E32E-A14C-4023-9D49-7FFC16F99AE6}" type="slidenum">
              <a:rPr lang="fa-IR" altLang="en-US" smtClean="0"/>
              <a:pPr>
                <a:defRPr/>
              </a:pPr>
              <a:t>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5807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endParaRPr lang="fa-IR" altLang="en-US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2E51B93-7CEF-42E0-9F25-E6737FBDF1DD}" type="slidenum">
              <a:rPr lang="fa-IR" altLang="en-US" smtClean="0"/>
              <a:pPr/>
              <a:t>9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7F2303A-568C-4B85-BE01-7E4F56858F53}" type="slidenum">
              <a:rPr lang="fa-IR" altLang="en-US" smtClean="0"/>
              <a:pPr/>
              <a:t>10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17E32E-A14C-4023-9D49-7FFC16F99AE6}" type="slidenum">
              <a:rPr lang="fa-IR" altLang="en-US" smtClean="0"/>
              <a:pPr>
                <a:defRPr/>
              </a:pPr>
              <a:t>13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068158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17E32E-A14C-4023-9D49-7FFC16F99AE6}" type="slidenum">
              <a:rPr lang="fa-IR" altLang="en-US" smtClean="0"/>
              <a:pPr>
                <a:defRPr/>
              </a:pPr>
              <a:t>14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935498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17E32E-A14C-4023-9D49-7FFC16F99AE6}" type="slidenum">
              <a:rPr lang="fa-IR" altLang="en-US" smtClean="0"/>
              <a:pPr>
                <a:defRPr/>
              </a:pPr>
              <a:t>15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38252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17E32E-A14C-4023-9D49-7FFC16F99AE6}" type="slidenum">
              <a:rPr lang="fa-IR" altLang="en-US" smtClean="0"/>
              <a:pPr>
                <a:defRPr/>
              </a:pPr>
              <a:t>16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157752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1A959-FFC1-4E2C-848C-FBC13F52244C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07CC2-CCF4-4C62-8DCC-966B6BB4F3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1209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65E35-32F8-4FEA-A16E-91C3AC54ED8E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C99F0-0DD1-4E33-BB90-E35E0FECC0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0817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30BFD-CB17-42A1-A855-0BFAFB28F54F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54495B-05BD-46F1-AB72-70E09AD2BD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5775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C36812-C129-42CA-90BA-5C3D97C4277E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163F88-54E1-4BC9-9C98-A1E9EC4A461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8490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17AA7-6588-4EE3-82CF-90F43EE891F8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90A1F-56B8-4D1A-BFBB-B72EECA7A6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06018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FB3948-5110-4FB1-A40F-73B117E725C6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B92C84-EB88-47D2-BC47-92E62F5647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0230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219BF7-4B82-442A-923F-DE90393A2B96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2BEC5-50EB-411A-BA45-EC5950CF8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34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85815-5AF0-46D2-95D2-666BCF840EB9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80DEBD-E3F3-472A-801E-0ADC7E7427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83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BB5841-6A7D-4AD2-BEC4-F9030E584290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2A6551-8F57-429B-ABE7-24C401C51BB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259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A6CB4-0896-4964-B061-01F4BEEE52B0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290FBA-4D7D-4910-A85C-FCEDA664F1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85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1EDFA-B229-4859-A7BC-83972ACE76D4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9EB2DF-6554-480F-AC82-AEA0C053B5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474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5803C-9A11-4501-A163-A8E3D5E1B7F8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4CEA52-E704-467D-9907-67C7D0AF2D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142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48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6E929-7D94-4ACF-B45F-024AF93B8936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5389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994D7-FE34-447F-A0E0-6210BAE503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9641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6E929-7D94-4ACF-B45F-024AF93B8936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5389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B994D7-FE34-447F-A0E0-6210BAE503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729232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B00629F-E460-4567-8606-ACC5E413CBB9}" type="datetimeFigureOut">
              <a:rPr lang="en-US"/>
              <a:pPr>
                <a:defRPr/>
              </a:pPr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4926481-B30F-42D4-92E3-DDE28BCCD9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5" r:id="rId7"/>
    <p:sldLayoutId id="2147484776" r:id="rId8"/>
    <p:sldLayoutId id="2147484778" r:id="rId9"/>
    <p:sldLayoutId id="2147484777" r:id="rId10"/>
    <p:sldLayoutId id="2147484770" r:id="rId11"/>
    <p:sldLayoutId id="2147484771" r:id="rId12"/>
    <p:sldLayoutId id="2147484772" r:id="rId13"/>
    <p:sldLayoutId id="2147484773" r:id="rId14"/>
    <p:sldLayoutId id="2147484774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3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jpe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5E32E4-D05F-4958-B209-230CD0D6056F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725" y="1803400"/>
            <a:ext cx="306070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325" y="4348163"/>
            <a:ext cx="3111500" cy="245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4335463"/>
            <a:ext cx="4183063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z="6000" dirty="0" err="1" smtClean="0"/>
              <a:t>نمونه‏برداری</a:t>
            </a:r>
            <a:r>
              <a:rPr lang="fa-IR" altLang="en-US" sz="6000" dirty="0" smtClean="0"/>
              <a:t> و </a:t>
            </a:r>
            <a:r>
              <a:rPr lang="fa-IR" altLang="en-US" sz="6000" dirty="0" err="1" smtClean="0"/>
              <a:t>کوانتیزاسیون</a:t>
            </a:r>
            <a:endParaRPr lang="en-US" altLang="en-US" sz="60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0263" y="1482725"/>
            <a:ext cx="3025775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" y="1468438"/>
            <a:ext cx="8893175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ثبت تصویر دیجیتال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994D7-FE34-447F-A0E0-6210BAE5033A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0" y="1554057"/>
            <a:ext cx="9104880" cy="504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0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2622550" y="1816100"/>
            <a:ext cx="47529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مختصات در </a:t>
            </a:r>
            <a:r>
              <a:rPr lang="en-US" altLang="en-US" sz="6000" smtClean="0"/>
              <a:t>OpenCV</a:t>
            </a:r>
            <a:endParaRPr lang="en-US" altLang="en-US" smtClean="0"/>
          </a:p>
        </p:txBody>
      </p:sp>
      <p:sp>
        <p:nvSpPr>
          <p:cNvPr id="1741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4D68F5-FCEC-449D-B29F-1B24C6764EF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91280" y="1597442"/>
          <a:ext cx="4572000" cy="457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387199796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57165672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58521928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79456776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70760719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404604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9065234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3697086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02132078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6361009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196965948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34683263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201188886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12492951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218351299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390677696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3703949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34171149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62887249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7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.</a:t>
                      </a:r>
                      <a:endParaRPr kumimoji="0" lang="en-US" sz="7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vert="vert" anchor="ctr"/>
                </a:tc>
                <a:extLst>
                  <a:ext uri="{0D108BD9-81ED-4DB2-BD59-A6C34878D82A}">
                    <a16:rowId xmlns:a16="http://schemas.microsoft.com/office/drawing/2014/main" val="2533820779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rot="5400000">
            <a:off x="284162" y="4192588"/>
            <a:ext cx="47529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406606" y="1589820"/>
            <a:ext cx="261738" cy="369332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3953" r="-6977" b="-1667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29378" y="6497960"/>
            <a:ext cx="261738" cy="369332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5581" r="-23256" b="-27869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29378" y="1412776"/>
            <a:ext cx="261738" cy="369332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3256" r="-23256" b="-1000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01144" y="1418723"/>
            <a:ext cx="261738" cy="369332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0930" r="-25581" b="-1000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3" name="TextBox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28863" y="1432673"/>
            <a:ext cx="1172244" cy="369332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5208" r="-5729" b="-983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4" name="TextBox 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33198" y="1631289"/>
            <a:ext cx="261738" cy="369332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0930" r="-25581" b="-1000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5" name="TextBox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30564" y="2068498"/>
            <a:ext cx="261738" cy="369332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3256" r="-23256" b="-983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6" name="TextBox 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59632" y="5732892"/>
            <a:ext cx="1306896" cy="369332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2336" r="-4673" b="-983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ثبت تصویر دیجیتال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994D7-FE34-447F-A0E0-6210BAE5033A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3710444"/>
            <a:ext cx="3096344" cy="31029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91880" y="3710444"/>
                <a:ext cx="13125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710444"/>
                <a:ext cx="131253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ChangeArrowheads="1"/>
              </p:cNvSpPr>
              <p:nvPr/>
            </p:nvSpPr>
            <p:spPr bwMode="auto">
              <a:xfrm>
                <a:off x="70484" y="1425425"/>
                <a:ext cx="9014574" cy="18897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10000"/>
                  </a:lnSpc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𝑓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با دو جزء مشخص می‏شود:</a:t>
                </a:r>
              </a:p>
              <a:p>
                <a:pPr lvl="1" algn="just" rtl="1">
                  <a:lnSpc>
                    <a:spcPct val="110000"/>
                  </a:lnSpc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میزان روشنایی منبع نوری که به صحنه تابیده شده است</a:t>
                </a:r>
              </a:p>
              <a:p>
                <a:pPr lvl="1" algn="just" rtl="1">
                  <a:lnSpc>
                    <a:spcPct val="110000"/>
                  </a:lnSpc>
                  <a:spcBef>
                    <a:spcPct val="0"/>
                  </a:spcBef>
                  <a:spcAft>
                    <a:spcPts val="1200"/>
                  </a:spcAft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میزان روشنایی که توسط </a:t>
                </a:r>
                <a:r>
                  <a:rPr lang="fa-IR" altLang="en-US" dirty="0" err="1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اشیاء</a:t>
                </a: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موجود در صحنه منعکس می‏شود</a:t>
                </a:r>
                <a:endParaRPr lang="en-US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84" y="1425425"/>
                <a:ext cx="9014574" cy="1889748"/>
              </a:xfrm>
              <a:prstGeom prst="rect">
                <a:avLst/>
              </a:prstGeom>
              <a:blipFill>
                <a:blip r:embed="rId5"/>
                <a:stretch>
                  <a:fillRect t="-2903" r="-1691" b="-90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978915" y="3710444"/>
                <a:ext cx="280275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915" y="3710444"/>
                <a:ext cx="2802754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491880" y="4537198"/>
                <a:ext cx="286597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4537198"/>
                <a:ext cx="2865977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491880" y="5362776"/>
                <a:ext cx="280589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5362776"/>
                <a:ext cx="2805896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91880" y="6193972"/>
                <a:ext cx="296119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6193972"/>
                <a:ext cx="2961195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5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994D7-FE34-447F-A0E0-6210BAE5033A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776218"/>
                  </p:ext>
                </p:extLst>
              </p:nvPr>
            </p:nvGraphicFramePr>
            <p:xfrm>
              <a:off x="4644008" y="143895"/>
              <a:ext cx="3888432" cy="49980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1498">
                      <a:extLst>
                        <a:ext uri="{9D8B030D-6E8A-4147-A177-3AD203B41FA5}">
                          <a16:colId xmlns:a16="http://schemas.microsoft.com/office/drawing/2014/main" val="3098908816"/>
                        </a:ext>
                      </a:extLst>
                    </a:gridCol>
                    <a:gridCol w="1926934">
                      <a:extLst>
                        <a:ext uri="{9D8B030D-6E8A-4147-A177-3AD203B41FA5}">
                          <a16:colId xmlns:a16="http://schemas.microsoft.com/office/drawing/2014/main" val="3562709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pPr algn="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𝒊</m:t>
                                </m:r>
                                <m:d>
                                  <m:dPr>
                                    <m:ctrlPr>
                                      <a:rPr lang="en-US" sz="2800" b="1" i="1" smtClean="0">
                                        <a:latin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lin"/>
                                        <m:ctrlP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800" b="1" i="1" smtClean="0">
                                            <a:latin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  <m:t>𝒍𝒎</m:t>
                                        </m:r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28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𝒎</m:t>
                                            </m:r>
                                          </m:e>
                                          <m:sup>
                                            <m:r>
                                              <a:rPr lang="en-US" sz="28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محیط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8936807"/>
                      </a:ext>
                    </a:extLst>
                  </a:tr>
                  <a:tr h="104377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&gt; 90,000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روز آفتابی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0105306"/>
                      </a:ext>
                    </a:extLst>
                  </a:tr>
                  <a:tr h="104377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&lt; 10,000</a:t>
                          </a:r>
                          <a:r>
                            <a:rPr lang="en-US" sz="2800" dirty="0" smtClean="0">
                              <a:cs typeface="B Nazanin" panose="00000400000000000000" pitchFamily="2" charset="-78"/>
                            </a:rPr>
                            <a:t> 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روز</a:t>
                          </a:r>
                          <a:r>
                            <a:rPr lang="fa-IR" sz="2800" baseline="0" dirty="0" smtClean="0">
                              <a:cs typeface="B Nazanin" panose="00000400000000000000" pitchFamily="2" charset="-78"/>
                            </a:rPr>
                            <a:t> ابری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301037"/>
                      </a:ext>
                    </a:extLst>
                  </a:tr>
                  <a:tr h="104377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≈ 0.1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شب مهتابی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81973"/>
                      </a:ext>
                    </a:extLst>
                  </a:tr>
                  <a:tr h="104377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≈ 1,000</a:t>
                          </a:r>
                          <a:r>
                            <a:rPr lang="en-US" sz="2800" dirty="0" smtClean="0">
                              <a:cs typeface="B Nazanin" panose="00000400000000000000" pitchFamily="2" charset="-78"/>
                            </a:rPr>
                            <a:t> 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دفتر اداری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6899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776218"/>
                  </p:ext>
                </p:extLst>
              </p:nvPr>
            </p:nvGraphicFramePr>
            <p:xfrm>
              <a:off x="4644008" y="143895"/>
              <a:ext cx="3888432" cy="49980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61498">
                      <a:extLst>
                        <a:ext uri="{9D8B030D-6E8A-4147-A177-3AD203B41FA5}">
                          <a16:colId xmlns:a16="http://schemas.microsoft.com/office/drawing/2014/main" val="3098908816"/>
                        </a:ext>
                      </a:extLst>
                    </a:gridCol>
                    <a:gridCol w="1926934">
                      <a:extLst>
                        <a:ext uri="{9D8B030D-6E8A-4147-A177-3AD203B41FA5}">
                          <a16:colId xmlns:a16="http://schemas.microsoft.com/office/drawing/2014/main" val="356270998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11" t="-741" r="-99689" b="-5096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محیط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8936807"/>
                      </a:ext>
                    </a:extLst>
                  </a:tr>
                  <a:tr h="104377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&gt; 90,000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روز آفتابی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0105306"/>
                      </a:ext>
                    </a:extLst>
                  </a:tr>
                  <a:tr h="104377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&lt; 10,000</a:t>
                          </a:r>
                          <a:r>
                            <a:rPr lang="en-US" sz="2800" dirty="0" smtClean="0">
                              <a:cs typeface="B Nazanin" panose="00000400000000000000" pitchFamily="2" charset="-78"/>
                            </a:rPr>
                            <a:t> 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روز</a:t>
                          </a:r>
                          <a:r>
                            <a:rPr lang="fa-IR" sz="2800" baseline="0" dirty="0" smtClean="0">
                              <a:cs typeface="B Nazanin" panose="00000400000000000000" pitchFamily="2" charset="-78"/>
                            </a:rPr>
                            <a:t> ابری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301037"/>
                      </a:ext>
                    </a:extLst>
                  </a:tr>
                  <a:tr h="104377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≈ 0.1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شب مهتابی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81973"/>
                      </a:ext>
                    </a:extLst>
                  </a:tr>
                  <a:tr h="104377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≈ 1,000</a:t>
                          </a:r>
                          <a:r>
                            <a:rPr lang="en-US" sz="2800" dirty="0" smtClean="0">
                              <a:cs typeface="B Nazanin" panose="00000400000000000000" pitchFamily="2" charset="-78"/>
                            </a:rPr>
                            <a:t> 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دفتر اداری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68998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110482"/>
                  </p:ext>
                </p:extLst>
              </p:nvPr>
            </p:nvGraphicFramePr>
            <p:xfrm>
              <a:off x="539552" y="143895"/>
              <a:ext cx="3672408" cy="49980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6204">
                      <a:extLst>
                        <a:ext uri="{9D8B030D-6E8A-4147-A177-3AD203B41FA5}">
                          <a16:colId xmlns:a16="http://schemas.microsoft.com/office/drawing/2014/main" val="3098908816"/>
                        </a:ext>
                      </a:extLst>
                    </a:gridCol>
                    <a:gridCol w="1836204">
                      <a:extLst>
                        <a:ext uri="{9D8B030D-6E8A-4147-A177-3AD203B41FA5}">
                          <a16:colId xmlns:a16="http://schemas.microsoft.com/office/drawing/2014/main" val="356270998"/>
                        </a:ext>
                      </a:extLst>
                    </a:gridCol>
                  </a:tblGrid>
                  <a:tr h="680787">
                    <a:tc>
                      <a:txBody>
                        <a:bodyPr/>
                        <a:lstStyle/>
                        <a:p>
                          <a:pPr algn="r" rtl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latin typeface="Cambria Math" panose="02040503050406030204" pitchFamily="18" charset="0"/>
                                    <a:cs typeface="B Nazanin" panose="00000400000000000000" pitchFamily="2" charset="-78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err="1" smtClean="0">
                              <a:cs typeface="B Nazanin" panose="00000400000000000000" pitchFamily="2" charset="-78"/>
                            </a:rPr>
                            <a:t>شیء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8936807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0.01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مخمل</a:t>
                          </a:r>
                          <a:r>
                            <a:rPr lang="fa-IR" sz="2800" baseline="0" dirty="0" smtClean="0">
                              <a:cs typeface="B Nazanin" panose="00000400000000000000" pitchFamily="2" charset="-78"/>
                            </a:rPr>
                            <a:t> سیاه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0105306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0.65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فولاد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301037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0.80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دیوار</a:t>
                          </a:r>
                          <a:r>
                            <a:rPr lang="fa-IR" sz="2800" baseline="0" dirty="0" smtClean="0">
                              <a:cs typeface="B Nazanin" panose="00000400000000000000" pitchFamily="2" charset="-78"/>
                            </a:rPr>
                            <a:t> سفید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81973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dirty="0" smtClean="0">
                              <a:cs typeface="B Nazanin" panose="00000400000000000000" pitchFamily="2" charset="-78"/>
                            </a:rPr>
                            <a:t>0.90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نقره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6315290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0.93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برف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68998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110482"/>
                  </p:ext>
                </p:extLst>
              </p:nvPr>
            </p:nvGraphicFramePr>
            <p:xfrm>
              <a:off x="539552" y="143895"/>
              <a:ext cx="3672408" cy="499805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6204">
                      <a:extLst>
                        <a:ext uri="{9D8B030D-6E8A-4147-A177-3AD203B41FA5}">
                          <a16:colId xmlns:a16="http://schemas.microsoft.com/office/drawing/2014/main" val="3098908816"/>
                        </a:ext>
                      </a:extLst>
                    </a:gridCol>
                    <a:gridCol w="1836204">
                      <a:extLst>
                        <a:ext uri="{9D8B030D-6E8A-4147-A177-3AD203B41FA5}">
                          <a16:colId xmlns:a16="http://schemas.microsoft.com/office/drawing/2014/main" val="356270998"/>
                        </a:ext>
                      </a:extLst>
                    </a:gridCol>
                  </a:tblGrid>
                  <a:tr h="6807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331" t="-893" r="-101325" b="-6348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err="1" smtClean="0">
                              <a:cs typeface="B Nazanin" panose="00000400000000000000" pitchFamily="2" charset="-78"/>
                            </a:rPr>
                            <a:t>شیء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28936807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0.01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مخمل</a:t>
                          </a:r>
                          <a:r>
                            <a:rPr lang="fa-IR" sz="2800" baseline="0" dirty="0" smtClean="0">
                              <a:cs typeface="B Nazanin" panose="00000400000000000000" pitchFamily="2" charset="-78"/>
                            </a:rPr>
                            <a:t> سیاه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110105306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0.65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فولاد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0301037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0.80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دیوار</a:t>
                          </a:r>
                          <a:r>
                            <a:rPr lang="fa-IR" sz="2800" baseline="0" dirty="0" smtClean="0">
                              <a:cs typeface="B Nazanin" panose="00000400000000000000" pitchFamily="2" charset="-78"/>
                            </a:rPr>
                            <a:t> سفید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5881973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dirty="0" smtClean="0">
                              <a:cs typeface="B Nazanin" panose="00000400000000000000" pitchFamily="2" charset="-78"/>
                            </a:rPr>
                            <a:t>0.90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نقره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36315290"/>
                      </a:ext>
                    </a:extLst>
                  </a:tr>
                  <a:tr h="863454">
                    <a:tc>
                      <a:txBody>
                        <a:bodyPr/>
                        <a:lstStyle/>
                        <a:p>
                          <a:pPr algn="ctr" rtl="0"/>
                          <a:r>
                            <a:rPr lang="en-US" sz="2800" b="0" i="0" kern="1200" dirty="0" smtClean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B Nazanin" panose="00000400000000000000" pitchFamily="2" charset="-78"/>
                            </a:rPr>
                            <a:t>0.93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r" rtl="1"/>
                          <a:r>
                            <a:rPr lang="fa-IR" sz="2800" dirty="0" smtClean="0">
                              <a:cs typeface="B Nazanin" panose="00000400000000000000" pitchFamily="2" charset="-78"/>
                            </a:rPr>
                            <a:t>برف</a:t>
                          </a:r>
                          <a:endParaRPr lang="en-US" sz="2800" dirty="0">
                            <a:cs typeface="B Nazanin" panose="00000400000000000000" pitchFamily="2" charset="-7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7689986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9715" y="5528845"/>
                <a:ext cx="409208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715" y="5528845"/>
                <a:ext cx="4092082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000526" y="5528845"/>
                <a:ext cx="374987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000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526" y="5528845"/>
                <a:ext cx="374987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7048495" y="4237538"/>
            <a:ext cx="1656184" cy="8488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4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رزولوشن مکانی</a:t>
            </a:r>
            <a:endParaRPr lang="en-US" altLang="en-US" smtClean="0"/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00D09A-9CB2-491A-9D12-CD61FD4C3FA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اندازه هر پیکسل یا تعداد پیکسل‏ها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endParaRPr lang="fa-IR" altLang="en-US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67586" name="Picture 2" descr="DMC3_AutoC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38" y="2355850"/>
            <a:ext cx="6256337" cy="462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7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994D7-FE34-447F-A0E0-6210BAE5033A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71437"/>
            <a:ext cx="67627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5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613025"/>
            <a:ext cx="4975225" cy="424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رزولوشن سطح خاکستری</a:t>
            </a:r>
            <a:endParaRPr lang="en-US" altLang="en-US" smtClean="0"/>
          </a:p>
        </p:txBody>
      </p:sp>
      <p:sp>
        <p:nvSpPr>
          <p:cNvPr id="2560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EBDFA6-CCAA-40E7-B28A-4FE70EE697DC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418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کوانتیزاسیون تصویر: گسسته‏سازی مقادیر پیوسته پیکسل‏ها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رزولوشن رنگ / عمق رنگ / سطوح رنگ: </a:t>
            </a: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تعداد رنگ‏ها یا سطوح خاکستری متمایز</a:t>
            </a: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تعداد بیت‏های که رنگ هر پیکسل را مشخص می‏کند</a:t>
            </a: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8275" y="4327327"/>
            <a:ext cx="1524776" cy="501291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z="6000" smtClean="0"/>
              <a:t>اثر رزولوشن سطح خاکستری</a:t>
            </a:r>
            <a:endParaRPr lang="en-US" altLang="en-US" sz="6000" smtClean="0"/>
          </a:p>
        </p:txBody>
      </p:sp>
      <p:sp>
        <p:nvSpPr>
          <p:cNvPr id="2765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04DE3F-B836-4707-A191-51092340BC1E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5925" y="1490663"/>
            <a:ext cx="57531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z="6000" dirty="0" smtClean="0"/>
              <a:t>اثر رزولوشن سطح خاکستری</a:t>
            </a:r>
            <a:endParaRPr lang="en-US" altLang="en-US" sz="6000" dirty="0" smtClean="0"/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1D51A3-1AF5-499E-87C3-AA23F5B6B25F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867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8788" y="1460500"/>
            <a:ext cx="5667375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طراحی دوربین</a:t>
            </a:r>
            <a:endParaRPr lang="en-US" altLang="en-US" smtClean="0"/>
          </a:p>
        </p:txBody>
      </p:sp>
      <p:sp>
        <p:nvSpPr>
          <p:cNvPr id="2969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7B762E-8C1A-4CB6-B159-4C8A828550D0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4" descr="image-not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825" y="4291013"/>
            <a:ext cx="5484813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784225" y="4824413"/>
            <a:ext cx="4724400" cy="1524000"/>
            <a:chOff x="1536" y="1248"/>
            <a:chExt cx="2976" cy="960"/>
          </a:xfrm>
        </p:grpSpPr>
        <p:sp>
          <p:nvSpPr>
            <p:cNvPr id="29712" name="Line 6"/>
            <p:cNvSpPr>
              <a:spLocks noChangeShapeType="1"/>
            </p:cNvSpPr>
            <p:nvPr/>
          </p:nvSpPr>
          <p:spPr bwMode="auto">
            <a:xfrm>
              <a:off x="1536" y="1248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3" name="Line 7"/>
            <p:cNvSpPr>
              <a:spLocks noChangeShapeType="1"/>
            </p:cNvSpPr>
            <p:nvPr/>
          </p:nvSpPr>
          <p:spPr bwMode="auto">
            <a:xfrm>
              <a:off x="1536" y="1248"/>
              <a:ext cx="2976" cy="6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714" name="Line 8"/>
            <p:cNvSpPr>
              <a:spLocks noChangeShapeType="1"/>
            </p:cNvSpPr>
            <p:nvPr/>
          </p:nvSpPr>
          <p:spPr bwMode="auto">
            <a:xfrm>
              <a:off x="1536" y="1248"/>
              <a:ext cx="2976" cy="38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784225" y="4824413"/>
            <a:ext cx="47244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1089025" y="5053013"/>
            <a:ext cx="4419600" cy="1295400"/>
            <a:chOff x="1728" y="1392"/>
            <a:chExt cx="2784" cy="816"/>
          </a:xfrm>
        </p:grpSpPr>
        <p:grpSp>
          <p:nvGrpSpPr>
            <p:cNvPr id="29707" name="Group 11"/>
            <p:cNvGrpSpPr>
              <a:grpSpLocks/>
            </p:cNvGrpSpPr>
            <p:nvPr/>
          </p:nvGrpSpPr>
          <p:grpSpPr bwMode="auto">
            <a:xfrm>
              <a:off x="1728" y="1392"/>
              <a:ext cx="2784" cy="528"/>
              <a:chOff x="1728" y="1392"/>
              <a:chExt cx="2784" cy="528"/>
            </a:xfrm>
          </p:grpSpPr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2784" cy="240"/>
              </a:xfrm>
              <a:prstGeom prst="lin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4" name="Line 13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0"/>
              </a:xfrm>
              <a:prstGeom prst="lin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15" name="Line 14"/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2784" cy="288"/>
              </a:xfrm>
              <a:prstGeom prst="line">
                <a:avLst/>
              </a:prstGeom>
              <a:noFill/>
              <a:ln w="19050">
                <a:solidFill>
                  <a:schemeClr val="accent1">
                    <a:lumMod val="75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1728" y="1632"/>
              <a:ext cx="2784" cy="576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39775" y="4792663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1057275" y="5400675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kumimoji="0"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168275" y="1557338"/>
            <a:ext cx="8788400" cy="217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فرض کنید یک فیلم را مقابل یک شیئ قرار دهیم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آیا تصویر درستی ثبت می‏شود؟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تصویر تاری ثبت خواهد شد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طراحی دوربین</a:t>
            </a:r>
            <a:endParaRPr lang="en-US" altLang="en-US" dirty="0" smtClean="0"/>
          </a:p>
        </p:txBody>
      </p:sp>
      <p:sp>
        <p:nvSpPr>
          <p:cNvPr id="3174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925520-CFBB-4CF5-B475-BC7C038C3B7C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124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باید مانعی (دریچه‏ای) در مقابل حسگرها قرار دهیم تا هر کدام نسبت به بخشی از فضا حساس باشند</a:t>
            </a: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5" name="Picture 4" descr="image-pinh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3" y="3952875"/>
            <a:ext cx="5484812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217613" y="4467225"/>
            <a:ext cx="4724400" cy="1524000"/>
            <a:chOff x="1440" y="1296"/>
            <a:chExt cx="2976" cy="960"/>
          </a:xfrm>
        </p:grpSpPr>
        <p:sp>
          <p:nvSpPr>
            <p:cNvPr id="31758" name="Line 6"/>
            <p:cNvSpPr>
              <a:spLocks noChangeShapeType="1"/>
            </p:cNvSpPr>
            <p:nvPr/>
          </p:nvSpPr>
          <p:spPr bwMode="auto">
            <a:xfrm>
              <a:off x="1440" y="1296"/>
              <a:ext cx="2976" cy="96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59" name="Line 7"/>
            <p:cNvSpPr>
              <a:spLocks noChangeShapeType="1"/>
            </p:cNvSpPr>
            <p:nvPr/>
          </p:nvSpPr>
          <p:spPr bwMode="auto">
            <a:xfrm>
              <a:off x="1440" y="1296"/>
              <a:ext cx="1494" cy="33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0" name="Line 8"/>
            <p:cNvSpPr>
              <a:spLocks noChangeShapeType="1"/>
            </p:cNvSpPr>
            <p:nvPr/>
          </p:nvSpPr>
          <p:spPr bwMode="auto">
            <a:xfrm>
              <a:off x="1440" y="1296"/>
              <a:ext cx="1500" cy="19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761" name="Line 9"/>
            <p:cNvSpPr>
              <a:spLocks noChangeShapeType="1"/>
            </p:cNvSpPr>
            <p:nvPr/>
          </p:nvSpPr>
          <p:spPr bwMode="auto">
            <a:xfrm>
              <a:off x="1440" y="1296"/>
              <a:ext cx="1482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522413" y="4905375"/>
            <a:ext cx="4457700" cy="571500"/>
            <a:chOff x="1632" y="1572"/>
            <a:chExt cx="2808" cy="360"/>
          </a:xfrm>
        </p:grpSpPr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V="1">
              <a:off x="1632" y="1572"/>
              <a:ext cx="1302" cy="108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632" y="1680"/>
              <a:ext cx="1302" cy="6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632" y="1680"/>
              <a:ext cx="2808" cy="192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32" y="1680"/>
              <a:ext cx="1302" cy="252"/>
            </a:xfrm>
            <a:prstGeom prst="lin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1173163" y="4435475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1490663" y="5043488"/>
            <a:ext cx="76200" cy="76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endParaRPr kumimoji="0" lang="en-US" altLang="en-US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مدل دوربین </a:t>
            </a:r>
            <a:r>
              <a:rPr lang="en-US" altLang="en-US" smtClean="0"/>
              <a:t>Pinhole</a:t>
            </a:r>
          </a:p>
        </p:txBody>
      </p:sp>
      <p:sp>
        <p:nvSpPr>
          <p:cNvPr id="3277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828CAE-37E2-4A07-BA54-E3AEE505371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127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ساده‏ترین دستگاهی است که یک تصویر از صحنه سه بعدی روی یک صفحه دو بعدی تشکیل می‏دهد</a:t>
            </a: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25"/>
          <a:stretch>
            <a:fillRect/>
          </a:stretch>
        </p:blipFill>
        <p:spPr bwMode="auto">
          <a:xfrm>
            <a:off x="193675" y="3570288"/>
            <a:ext cx="3802063" cy="31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200025" y="4927600"/>
            <a:ext cx="9794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en-US" sz="2000">
                <a:solidFill>
                  <a:srgbClr val="FF0000"/>
                </a:solidFill>
                <a:latin typeface="Times New Roman" panose="02020603050405020304" pitchFamily="18" charset="0"/>
              </a:rPr>
              <a:t>(X,Y,Z)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3025775" y="4697413"/>
            <a:ext cx="527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en-US" sz="1400">
                <a:solidFill>
                  <a:srgbClr val="FF0000"/>
                </a:solidFill>
                <a:latin typeface="Times New Roman" panose="02020603050405020304" pitchFamily="18" charset="0"/>
              </a:rPr>
              <a:t>(x,y)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678363" y="3430588"/>
            <a:ext cx="35718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1" lang="en-US" altLang="en-US" sz="2800">
                <a:latin typeface="Times New Roman" panose="02020603050405020304" pitchFamily="18" charset="0"/>
              </a:rPr>
              <a:t>perspective projection: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6154738" y="5300663"/>
            <a:ext cx="20796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rtl="1">
              <a:spcBef>
                <a:spcPct val="0"/>
              </a:spcBef>
              <a:buFontTx/>
              <a:buNone/>
            </a:pPr>
            <a:r>
              <a:rPr kumimoji="1" lang="en-US" altLang="en-US">
                <a:latin typeface="Times New Roman" panose="02020603050405020304" pitchFamily="18" charset="0"/>
                <a:cs typeface="B Nazanin" panose="00000400000000000000" pitchFamily="2" charset="-78"/>
              </a:rPr>
              <a:t>f</a:t>
            </a:r>
            <a:r>
              <a:rPr kumimoji="1" lang="fa-IR" altLang="en-US">
                <a:latin typeface="Times New Roman" panose="02020603050405020304" pitchFamily="18" charset="0"/>
                <a:cs typeface="B Nazanin" panose="00000400000000000000" pitchFamily="2" charset="-78"/>
              </a:rPr>
              <a:t>: فاصله کانونی</a:t>
            </a:r>
            <a:endParaRPr kumimoji="1" lang="en-US" altLang="en-US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7" name="TextBox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16016" y="4077072"/>
            <a:ext cx="1459438" cy="918778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8" name="TextBox 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86590" y="4156643"/>
            <a:ext cx="1447576" cy="918778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اثر اندازه دریچه</a:t>
            </a:r>
            <a:endParaRPr lang="en-US" altLang="en-US" smtClean="0"/>
          </a:p>
        </p:txBody>
      </p:sp>
      <p:sp>
        <p:nvSpPr>
          <p:cNvPr id="348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8EDBC8-A05D-4B8E-8729-90DAD30B9AB8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79388" y="1762125"/>
            <a:ext cx="350520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4276725"/>
            <a:ext cx="34353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684588" y="1557338"/>
            <a:ext cx="5272087" cy="514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دریچه بزرگ</a:t>
            </a: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نور منعکس شده در بخش بیشتری از تصویر اثر می‏گذارد</a:t>
            </a: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تصویر تار خواهد بود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دریچه کوچک</a:t>
            </a: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تار شدن را کاهش می‏دهد اما مقدار نور وارد شده به دوربین را کم می‏کند</a:t>
            </a: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همچنین باعث پراکندگی نور می‏شود</a:t>
            </a: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اثر اندازه دریچه</a:t>
            </a:r>
            <a:endParaRPr lang="en-US" altLang="en-US" dirty="0" smtClean="0"/>
          </a:p>
        </p:txBody>
      </p:sp>
      <p:sp>
        <p:nvSpPr>
          <p:cNvPr id="3686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D7D7E3-EF08-47E2-B78C-67E9D8ED638E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6868" name="Picture 3" descr="pinhole_diff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7413" y="1412875"/>
            <a:ext cx="4810125" cy="549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شکست نور</a:t>
            </a:r>
            <a:endParaRPr lang="en-US" altLang="en-US" smtClean="0"/>
          </a:p>
        </p:txBody>
      </p:sp>
      <p:sp>
        <p:nvSpPr>
          <p:cNvPr id="389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6EFC86-7577-4F9D-BF59-FE44A79E3421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8275" y="1557338"/>
            <a:ext cx="8788400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خم شدن یا شکست موج 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هنگامی که 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وارد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ماده‏ای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با سرعت متفاوت می‏شود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66562" name="Picture 2" descr="main-qimg-05e1a43b58dd06f99143134d963ee5de (249Ã203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263" y="3117850"/>
            <a:ext cx="370840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 descr="http://essereitaliani.info/wp-content/uploads/2018/07/refraction-of-light-light-refraction-wavelength-chan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50" y="3975100"/>
            <a:ext cx="4762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لنز</a:t>
            </a:r>
            <a:endParaRPr lang="en-US" altLang="en-US" smtClean="0"/>
          </a:p>
        </p:txBody>
      </p:sp>
      <p:sp>
        <p:nvSpPr>
          <p:cNvPr id="4096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7193A-55BD-46F6-81B9-6CF4EDE2BCD5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8275" y="1557338"/>
            <a:ext cx="87884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با استفاده از لنز می‏توان موج‏های تابشی از یک نقطه را همگرا کرد</a:t>
            </a:r>
          </a:p>
        </p:txBody>
      </p:sp>
      <p:pic>
        <p:nvPicPr>
          <p:cNvPr id="72706" name="Picture 2" descr="http://www.kullabs.com/js/ckfinder/userfiles/images/Lens2(2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2852738"/>
            <a:ext cx="8332787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6988" y="3248025"/>
            <a:ext cx="33528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275" y="3246438"/>
            <a:ext cx="33909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خواص لنز نازک (ایده‏آل)</a:t>
            </a:r>
            <a:endParaRPr lang="en-US" altLang="en-US" smtClean="0"/>
          </a:p>
        </p:txBody>
      </p:sp>
      <p:sp>
        <p:nvSpPr>
          <p:cNvPr id="4301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4ED7BA-44A0-4985-AC0A-279EBBFB7E7B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4" descr="image-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3" y="4254500"/>
            <a:ext cx="548481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3"/>
          <p:cNvSpPr>
            <a:spLocks noChangeAspect="1" noChangeShapeType="1"/>
          </p:cNvSpPr>
          <p:nvPr/>
        </p:nvSpPr>
        <p:spPr bwMode="auto">
          <a:xfrm>
            <a:off x="2898775" y="5129213"/>
            <a:ext cx="1828800" cy="96678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Oval 14"/>
          <p:cNvSpPr>
            <a:spLocks noChangeArrowheads="1"/>
          </p:cNvSpPr>
          <p:nvPr/>
        </p:nvSpPr>
        <p:spPr bwMode="auto">
          <a:xfrm>
            <a:off x="2844800" y="5767388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10" name="Line 23"/>
          <p:cNvSpPr>
            <a:spLocks noChangeShapeType="1"/>
          </p:cNvSpPr>
          <p:nvPr/>
        </p:nvSpPr>
        <p:spPr bwMode="auto">
          <a:xfrm flipV="1">
            <a:off x="536575" y="4900613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24"/>
          <p:cNvSpPr>
            <a:spLocks noChangeAspect="1" noChangeShapeType="1"/>
          </p:cNvSpPr>
          <p:nvPr/>
        </p:nvSpPr>
        <p:spPr bwMode="auto">
          <a:xfrm>
            <a:off x="2898775" y="4900613"/>
            <a:ext cx="1828800" cy="12906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5"/>
          <p:cNvSpPr>
            <a:spLocks noChangeShapeType="1"/>
          </p:cNvSpPr>
          <p:nvPr/>
        </p:nvSpPr>
        <p:spPr bwMode="auto">
          <a:xfrm flipV="1">
            <a:off x="536575" y="5129213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6"/>
          <p:cNvSpPr>
            <a:spLocks noChangeShapeType="1"/>
          </p:cNvSpPr>
          <p:nvPr/>
        </p:nvSpPr>
        <p:spPr bwMode="auto">
          <a:xfrm flipV="1">
            <a:off x="536575" y="5357813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7"/>
          <p:cNvSpPr>
            <a:spLocks noChangeShapeType="1"/>
          </p:cNvSpPr>
          <p:nvPr/>
        </p:nvSpPr>
        <p:spPr bwMode="auto">
          <a:xfrm flipV="1">
            <a:off x="536575" y="5586413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28"/>
          <p:cNvSpPr>
            <a:spLocks noChangeShapeType="1"/>
          </p:cNvSpPr>
          <p:nvPr/>
        </p:nvSpPr>
        <p:spPr bwMode="auto">
          <a:xfrm flipV="1">
            <a:off x="536575" y="5815013"/>
            <a:ext cx="4205288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 flipV="1">
            <a:off x="536575" y="6043613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30"/>
          <p:cNvSpPr>
            <a:spLocks noChangeShapeType="1"/>
          </p:cNvSpPr>
          <p:nvPr/>
        </p:nvSpPr>
        <p:spPr bwMode="auto">
          <a:xfrm flipV="1">
            <a:off x="536575" y="6272213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31"/>
          <p:cNvSpPr>
            <a:spLocks noChangeShapeType="1"/>
          </p:cNvSpPr>
          <p:nvPr/>
        </p:nvSpPr>
        <p:spPr bwMode="auto">
          <a:xfrm flipV="1">
            <a:off x="536575" y="6500813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32"/>
          <p:cNvSpPr>
            <a:spLocks noChangeShapeType="1"/>
          </p:cNvSpPr>
          <p:nvPr/>
        </p:nvSpPr>
        <p:spPr bwMode="auto">
          <a:xfrm flipV="1">
            <a:off x="536575" y="6729413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Line 33"/>
          <p:cNvSpPr>
            <a:spLocks noChangeAspect="1" noChangeShapeType="1"/>
          </p:cNvSpPr>
          <p:nvPr/>
        </p:nvSpPr>
        <p:spPr bwMode="auto">
          <a:xfrm>
            <a:off x="2898775" y="5357813"/>
            <a:ext cx="1828800" cy="6445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34"/>
          <p:cNvSpPr>
            <a:spLocks noChangeAspect="1" noChangeShapeType="1"/>
          </p:cNvSpPr>
          <p:nvPr/>
        </p:nvSpPr>
        <p:spPr bwMode="auto">
          <a:xfrm>
            <a:off x="2898775" y="5586413"/>
            <a:ext cx="1828800" cy="322262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35"/>
          <p:cNvSpPr>
            <a:spLocks noChangeAspect="1" noChangeShapeType="1"/>
          </p:cNvSpPr>
          <p:nvPr/>
        </p:nvSpPr>
        <p:spPr bwMode="auto">
          <a:xfrm flipV="1">
            <a:off x="2898775" y="5532438"/>
            <a:ext cx="1828800" cy="9683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36"/>
          <p:cNvSpPr>
            <a:spLocks noChangeAspect="1" noChangeShapeType="1"/>
          </p:cNvSpPr>
          <p:nvPr/>
        </p:nvSpPr>
        <p:spPr bwMode="auto">
          <a:xfrm flipV="1">
            <a:off x="2898775" y="5438775"/>
            <a:ext cx="1828800" cy="12906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37"/>
          <p:cNvSpPr>
            <a:spLocks noChangeAspect="1" noChangeShapeType="1"/>
          </p:cNvSpPr>
          <p:nvPr/>
        </p:nvSpPr>
        <p:spPr bwMode="auto">
          <a:xfrm flipV="1">
            <a:off x="2898775" y="5627688"/>
            <a:ext cx="1828800" cy="6445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8"/>
          <p:cNvSpPr>
            <a:spLocks noChangeAspect="1" noChangeShapeType="1"/>
          </p:cNvSpPr>
          <p:nvPr/>
        </p:nvSpPr>
        <p:spPr bwMode="auto">
          <a:xfrm flipV="1">
            <a:off x="2898775" y="5718175"/>
            <a:ext cx="1828800" cy="32226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Oval 39"/>
          <p:cNvSpPr>
            <a:spLocks noChangeArrowheads="1"/>
          </p:cNvSpPr>
          <p:nvPr/>
        </p:nvSpPr>
        <p:spPr bwMode="auto">
          <a:xfrm>
            <a:off x="4149725" y="5761038"/>
            <a:ext cx="88900" cy="88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sp>
        <p:nvSpPr>
          <p:cNvPr id="27" name="Text Box 40"/>
          <p:cNvSpPr txBox="1">
            <a:spLocks noChangeArrowheads="1"/>
          </p:cNvSpPr>
          <p:nvPr/>
        </p:nvSpPr>
        <p:spPr bwMode="auto">
          <a:xfrm>
            <a:off x="3873500" y="5113338"/>
            <a:ext cx="1109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kumimoji="0" lang="en-US" altLang="en-US" sz="1600" dirty="0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focal point</a:t>
            </a:r>
          </a:p>
        </p:txBody>
      </p:sp>
      <p:sp>
        <p:nvSpPr>
          <p:cNvPr id="28" name="Line 41"/>
          <p:cNvSpPr>
            <a:spLocks noChangeShapeType="1"/>
          </p:cNvSpPr>
          <p:nvPr/>
        </p:nvSpPr>
        <p:spPr bwMode="auto">
          <a:xfrm>
            <a:off x="4194175" y="5738813"/>
            <a:ext cx="0" cy="121920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Line 42"/>
          <p:cNvSpPr>
            <a:spLocks noChangeShapeType="1"/>
          </p:cNvSpPr>
          <p:nvPr/>
        </p:nvSpPr>
        <p:spPr bwMode="auto">
          <a:xfrm flipH="1">
            <a:off x="2898775" y="6729413"/>
            <a:ext cx="533400" cy="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" name="Line 43"/>
          <p:cNvSpPr>
            <a:spLocks noChangeShapeType="1"/>
          </p:cNvSpPr>
          <p:nvPr/>
        </p:nvSpPr>
        <p:spPr bwMode="auto">
          <a:xfrm>
            <a:off x="3736975" y="6729413"/>
            <a:ext cx="457200" cy="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1" name="Line 44"/>
          <p:cNvSpPr>
            <a:spLocks noChangeShapeType="1"/>
          </p:cNvSpPr>
          <p:nvPr/>
        </p:nvSpPr>
        <p:spPr bwMode="auto">
          <a:xfrm>
            <a:off x="2898775" y="5815013"/>
            <a:ext cx="0" cy="114300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2" name="Text Box 45"/>
          <p:cNvSpPr txBox="1">
            <a:spLocks noChangeArrowheads="1"/>
          </p:cNvSpPr>
          <p:nvPr/>
        </p:nvSpPr>
        <p:spPr bwMode="auto">
          <a:xfrm>
            <a:off x="3451225" y="6424613"/>
            <a:ext cx="285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kumimoji="0" lang="en-US" altLang="en-US" b="1" i="1" smtClean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33" name="Line 46"/>
          <p:cNvSpPr>
            <a:spLocks noChangeShapeType="1"/>
          </p:cNvSpPr>
          <p:nvPr/>
        </p:nvSpPr>
        <p:spPr bwMode="auto">
          <a:xfrm flipH="1">
            <a:off x="4194175" y="5434013"/>
            <a:ext cx="228600" cy="304800"/>
          </a:xfrm>
          <a:prstGeom prst="line">
            <a:avLst/>
          </a:prstGeom>
          <a:noFill/>
          <a:ln w="9525">
            <a:solidFill>
              <a:schemeClr val="accent1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168275" y="1412875"/>
            <a:ext cx="878840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اشعه‏های نوری که از مرکز لنز عبور می‏کنند منحرف نمی‏شوند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میزان انحراف با دور شدن از مرکز لنز بیشتر می‏شود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تمام خطوط موازی به یک نقطه همگرا می‏شوند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8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27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معادلات لنز نازک</a:t>
            </a:r>
            <a:endParaRPr lang="en-US" altLang="en-US" smtClean="0"/>
          </a:p>
        </p:txBody>
      </p:sp>
      <p:sp>
        <p:nvSpPr>
          <p:cNvPr id="4505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DCE650-BE97-4C95-BE32-E573775C9A4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412875"/>
            <a:ext cx="8788400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فرض کنید یک شیئ در فاصله </a:t>
            </a:r>
            <a:r>
              <a:rPr lang="en-US" altLang="en-US">
                <a:latin typeface="Arial" panose="020B0604020202020204" pitchFamily="34" charset="0"/>
                <a:cs typeface="B Nazanin" panose="00000400000000000000" pitchFamily="2" charset="-78"/>
              </a:rPr>
              <a:t>u</a:t>
            </a: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 از لنز قرار دارد</a:t>
            </a: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68275" y="2516188"/>
            <a:ext cx="5470525" cy="4114800"/>
            <a:chOff x="169001" y="2515452"/>
            <a:chExt cx="5470525" cy="4114800"/>
          </a:xfrm>
        </p:grpSpPr>
        <p:grpSp>
          <p:nvGrpSpPr>
            <p:cNvPr id="45067" name="Group 26"/>
            <p:cNvGrpSpPr>
              <a:grpSpLocks/>
            </p:cNvGrpSpPr>
            <p:nvPr/>
          </p:nvGrpSpPr>
          <p:grpSpPr bwMode="auto">
            <a:xfrm flipH="1">
              <a:off x="169001" y="2515452"/>
              <a:ext cx="5470525" cy="4114800"/>
              <a:chOff x="384" y="1344"/>
              <a:chExt cx="3446" cy="2592"/>
            </a:xfrm>
          </p:grpSpPr>
          <p:grpSp>
            <p:nvGrpSpPr>
              <p:cNvPr id="45069" name="Group 3"/>
              <p:cNvGrpSpPr>
                <a:grpSpLocks/>
              </p:cNvGrpSpPr>
              <p:nvPr/>
            </p:nvGrpSpPr>
            <p:grpSpPr bwMode="auto">
              <a:xfrm>
                <a:off x="384" y="1344"/>
                <a:ext cx="3446" cy="2592"/>
                <a:chOff x="384" y="1344"/>
                <a:chExt cx="3446" cy="2592"/>
              </a:xfrm>
            </p:grpSpPr>
            <p:sp>
              <p:nvSpPr>
                <p:cNvPr id="9" name="Rectangle 4"/>
                <p:cNvSpPr>
                  <a:spLocks noChangeArrowheads="1"/>
                </p:cNvSpPr>
                <p:nvPr/>
              </p:nvSpPr>
              <p:spPr bwMode="auto">
                <a:xfrm>
                  <a:off x="384" y="1344"/>
                  <a:ext cx="3446" cy="2592"/>
                </a:xfrm>
                <a:prstGeom prst="rect">
                  <a:avLst/>
                </a:prstGeom>
                <a:solidFill>
                  <a:schemeClr val="bg1"/>
                </a:solidFill>
                <a:ln w="12700" cap="sq">
                  <a:solidFill>
                    <a:schemeClr val="bg1"/>
                  </a:solidFill>
                  <a:miter lim="800000"/>
                  <a:headEnd type="none" w="sm" len="sm"/>
                  <a:tailEnd type="none" w="sm" len="sm"/>
                </a:ln>
              </p:spPr>
              <p:txBody>
                <a:bodyPr wrap="none" anchor="ctr"/>
                <a:lstStyle>
                  <a:lvl1pPr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defRPr/>
                  </a:pPr>
                  <a:endParaRPr lang="en-US" altLang="en-US" dirty="0" smtClean="0">
                    <a:solidFill>
                      <a:schemeClr val="accent6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5073" name="Oval 4"/>
                <p:cNvSpPr>
                  <a:spLocks noChangeArrowheads="1"/>
                </p:cNvSpPr>
                <p:nvPr/>
              </p:nvSpPr>
              <p:spPr bwMode="auto">
                <a:xfrm>
                  <a:off x="3186" y="2728"/>
                  <a:ext cx="87" cy="88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rgbClr val="000000"/>
                  </a:solidFill>
                  <a:round/>
                  <a:headEnd/>
                  <a:tailEnd type="none" w="med" len="lg"/>
                </a:ln>
              </p:spPr>
              <p:txBody>
                <a:bodyPr wrap="none" lIns="64008" tIns="27432" rIns="64008" bIns="27432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074" name="Line 5"/>
                <p:cNvSpPr>
                  <a:spLocks noChangeShapeType="1"/>
                </p:cNvSpPr>
                <p:nvPr/>
              </p:nvSpPr>
              <p:spPr bwMode="auto">
                <a:xfrm flipH="1" flipV="1">
                  <a:off x="619" y="2772"/>
                  <a:ext cx="2880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64008" tIns="27432" rIns="64008" bIns="27432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5" name="Oval 7"/>
                <p:cNvSpPr>
                  <a:spLocks noChangeArrowheads="1"/>
                </p:cNvSpPr>
                <p:nvPr/>
              </p:nvSpPr>
              <p:spPr bwMode="auto">
                <a:xfrm>
                  <a:off x="3186" y="2160"/>
                  <a:ext cx="87" cy="87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rgbClr val="000000"/>
                  </a:solidFill>
                  <a:round/>
                  <a:headEnd/>
                  <a:tailEnd type="none" w="med" len="lg"/>
                </a:ln>
              </p:spPr>
              <p:txBody>
                <a:bodyPr wrap="none" lIns="64008" tIns="27432" rIns="64008" bIns="27432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076" name="Oval 8"/>
                <p:cNvSpPr>
                  <a:spLocks noChangeArrowheads="1"/>
                </p:cNvSpPr>
                <p:nvPr/>
              </p:nvSpPr>
              <p:spPr bwMode="auto">
                <a:xfrm>
                  <a:off x="1416" y="2204"/>
                  <a:ext cx="131" cy="1224"/>
                </a:xfrm>
                <a:prstGeom prst="ellipse">
                  <a:avLst/>
                </a:prstGeom>
                <a:solidFill>
                  <a:srgbClr val="02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round/>
                      <a:headEnd/>
                      <a:tailEnd type="none" w="med" len="lg"/>
                    </a14:hiddenLine>
                  </a:ext>
                </a:extLst>
              </p:spPr>
              <p:txBody>
                <a:bodyPr lIns="64008" tIns="27432" rIns="64008" bIns="27432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077" name="Oval 9"/>
                <p:cNvSpPr>
                  <a:spLocks noChangeArrowheads="1"/>
                </p:cNvSpPr>
                <p:nvPr/>
              </p:nvSpPr>
              <p:spPr bwMode="auto">
                <a:xfrm>
                  <a:off x="870" y="2728"/>
                  <a:ext cx="88" cy="88"/>
                </a:xfrm>
                <a:prstGeom prst="ellipse">
                  <a:avLst/>
                </a:prstGeom>
                <a:solidFill>
                  <a:schemeClr val="accent1"/>
                </a:solidFill>
                <a:ln w="28575">
                  <a:solidFill>
                    <a:srgbClr val="000000"/>
                  </a:solidFill>
                  <a:round/>
                  <a:headEnd/>
                  <a:tailEnd type="none" w="med" len="lg"/>
                </a:ln>
              </p:spPr>
              <p:txBody>
                <a:bodyPr wrap="none" lIns="64008" tIns="27432" rIns="64008" bIns="27432" anchor="ctr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US" altLang="en-US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5078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608" y="2204"/>
                  <a:ext cx="874" cy="874"/>
                </a:xfrm>
                <a:prstGeom prst="line">
                  <a:avLst/>
                </a:prstGeom>
                <a:noFill/>
                <a:ln w="28575">
                  <a:solidFill>
                    <a:srgbClr val="33CC33"/>
                  </a:solidFill>
                  <a:round/>
                  <a:headEnd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64008" tIns="27432" rIns="64008" bIns="27432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79" name="Line 11"/>
                <p:cNvSpPr>
                  <a:spLocks noChangeShapeType="1"/>
                </p:cNvSpPr>
                <p:nvPr/>
              </p:nvSpPr>
              <p:spPr bwMode="auto">
                <a:xfrm flipH="1" flipV="1">
                  <a:off x="1483" y="2204"/>
                  <a:ext cx="1740" cy="0"/>
                </a:xfrm>
                <a:prstGeom prst="line">
                  <a:avLst/>
                </a:prstGeom>
                <a:noFill/>
                <a:ln w="28575">
                  <a:solidFill>
                    <a:srgbClr val="33CC33"/>
                  </a:solidFill>
                  <a:round/>
                  <a:headEnd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64008" tIns="27432" rIns="64008" bIns="27432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0" name="Line 12"/>
                <p:cNvSpPr>
                  <a:spLocks noChangeShapeType="1"/>
                </p:cNvSpPr>
                <p:nvPr/>
              </p:nvSpPr>
              <p:spPr bwMode="auto">
                <a:xfrm>
                  <a:off x="608" y="1941"/>
                  <a:ext cx="0" cy="1793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ysDot"/>
                  <a:round/>
                  <a:headEnd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64008" tIns="27432" rIns="64008" bIns="27432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1" name="Line 13"/>
                <p:cNvSpPr>
                  <a:spLocks noChangeShapeType="1"/>
                </p:cNvSpPr>
                <p:nvPr/>
              </p:nvSpPr>
              <p:spPr bwMode="auto">
                <a:xfrm>
                  <a:off x="3230" y="1941"/>
                  <a:ext cx="0" cy="1793"/>
                </a:xfrm>
                <a:prstGeom prst="line">
                  <a:avLst/>
                </a:prstGeom>
                <a:noFill/>
                <a:ln w="28575" cap="rnd">
                  <a:solidFill>
                    <a:srgbClr val="000000"/>
                  </a:solidFill>
                  <a:prstDash val="sysDot"/>
                  <a:round/>
                  <a:headEnd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64008" tIns="27432" rIns="64008" bIns="27432" anchor="ctr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2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960" y="1970"/>
                  <a:ext cx="212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3600" b="1" i="1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f</a:t>
                  </a:r>
                </a:p>
              </p:txBody>
            </p:sp>
            <p:sp>
              <p:nvSpPr>
                <p:cNvPr id="45083" name="Line 15"/>
                <p:cNvSpPr>
                  <a:spLocks noChangeShapeType="1"/>
                </p:cNvSpPr>
                <p:nvPr/>
              </p:nvSpPr>
              <p:spPr bwMode="auto">
                <a:xfrm flipH="1">
                  <a:off x="1483" y="1900"/>
                  <a:ext cx="1733" cy="3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112" y="1516"/>
                  <a:ext cx="276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3600" b="1" i="1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u</a:t>
                  </a:r>
                </a:p>
              </p:txBody>
            </p:sp>
            <p:sp>
              <p:nvSpPr>
                <p:cNvPr id="45085" name="Line 17"/>
                <p:cNvSpPr>
                  <a:spLocks noChangeShapeType="1"/>
                </p:cNvSpPr>
                <p:nvPr/>
              </p:nvSpPr>
              <p:spPr bwMode="auto">
                <a:xfrm flipH="1" flipV="1">
                  <a:off x="624" y="1903"/>
                  <a:ext cx="859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768" y="1440"/>
                  <a:ext cx="244" cy="40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3600" b="1" i="1">
                      <a:solidFill>
                        <a:srgbClr val="0000FF"/>
                      </a:solidFill>
                      <a:latin typeface="Times New Roman" panose="02020603050405020304" pitchFamily="18" charset="0"/>
                    </a:rPr>
                    <a:t>v</a:t>
                  </a:r>
                </a:p>
              </p:txBody>
            </p:sp>
            <p:sp>
              <p:nvSpPr>
                <p:cNvPr id="45087" name="Line 19"/>
                <p:cNvSpPr>
                  <a:spLocks noChangeShapeType="1"/>
                </p:cNvSpPr>
                <p:nvPr/>
              </p:nvSpPr>
              <p:spPr bwMode="auto">
                <a:xfrm flipH="1" flipV="1">
                  <a:off x="960" y="2016"/>
                  <a:ext cx="523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 type="arrow" w="med" len="med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5088" name="Line 6"/>
                <p:cNvSpPr>
                  <a:spLocks noChangeAspect="1" noChangeShapeType="1"/>
                </p:cNvSpPr>
                <p:nvPr/>
              </p:nvSpPr>
              <p:spPr bwMode="auto">
                <a:xfrm flipH="1">
                  <a:off x="614" y="2212"/>
                  <a:ext cx="2621" cy="865"/>
                </a:xfrm>
                <a:prstGeom prst="line">
                  <a:avLst/>
                </a:prstGeom>
                <a:noFill/>
                <a:ln w="28575">
                  <a:solidFill>
                    <a:srgbClr val="33CC33"/>
                  </a:solidFill>
                  <a:round/>
                  <a:headEnd/>
                  <a:tailEnd type="non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64008" tIns="27432" rIns="64008" bIns="27432" anchor="ctr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45070" name="Line 23"/>
              <p:cNvSpPr>
                <a:spLocks noChangeShapeType="1"/>
              </p:cNvSpPr>
              <p:nvPr/>
            </p:nvSpPr>
            <p:spPr bwMode="auto">
              <a:xfrm flipV="1">
                <a:off x="3216" y="2256"/>
                <a:ext cx="0" cy="480"/>
              </a:xfrm>
              <a:prstGeom prst="line">
                <a:avLst/>
              </a:prstGeom>
              <a:noFill/>
              <a:ln w="57150" cap="sq">
                <a:solidFill>
                  <a:srgbClr val="FF0000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 Box 25"/>
              <p:cNvSpPr txBox="1">
                <a:spLocks noChangeArrowheads="1"/>
              </p:cNvSpPr>
              <p:nvPr/>
            </p:nvSpPr>
            <p:spPr bwMode="auto">
              <a:xfrm>
                <a:off x="614" y="3482"/>
                <a:ext cx="5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defRPr/>
                </a:pPr>
                <a:r>
                  <a:rPr lang="en-US" alt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image</a:t>
                </a:r>
              </a:p>
            </p:txBody>
          </p:sp>
        </p:grp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 flipH="1">
              <a:off x="1131026" y="4314089"/>
              <a:ext cx="935038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US" altLang="en-US" dirty="0" smtClean="0">
                  <a:solidFill>
                    <a:schemeClr val="accent6">
                      <a:lumMod val="50000"/>
                    </a:schemeClr>
                  </a:solidFill>
                </a:rPr>
                <a:t>object</a:t>
              </a:r>
            </a:p>
          </p:txBody>
        </p:sp>
      </p:grpSp>
      <p:sp>
        <p:nvSpPr>
          <p:cNvPr id="30" name="TextBox 2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3568" y="3645024"/>
            <a:ext cx="324576" cy="430887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2" name="TextBox 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59692" y="2636912"/>
            <a:ext cx="1007712" cy="73853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3" name="TextBox 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36546" y="3780302"/>
            <a:ext cx="1632818" cy="894669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4" name="TextBox 3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36546" y="5376467"/>
            <a:ext cx="1623521" cy="884986"/>
          </a:xfrm>
          <a:prstGeom prst="rect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81613" y="4996776"/>
            <a:ext cx="305917" cy="430887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-le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625" y="3811588"/>
            <a:ext cx="548481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D2E37CD-9B1A-448D-BAD7-44484B6382A7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710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معادلات لنز نازک</a:t>
            </a:r>
            <a:endParaRPr lang="en-US" altLang="en-US" dirty="0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8275" y="1412875"/>
            <a:ext cx="8788400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تنها اشعه‏های نوری نقاطی که در فاصله </a:t>
            </a:r>
            <a:r>
              <a:rPr lang="en-US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u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از لنز </a:t>
            </a:r>
          </a:p>
          <a:p>
            <a:pPr marL="0" indent="0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buFont typeface="Arial" panose="020B0604020202020204" pitchFamily="34" charset="0"/>
              <a:buNone/>
              <a:defRPr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    باشند در صفحه‏ای به فاصله </a:t>
            </a:r>
            <a:r>
              <a:rPr lang="en-US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v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از لنز همگرا (متمرکز) می‏شوند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  <a:defRPr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نقاط با فاصله‏های دیگر دچار تاری خواهند شد</a:t>
            </a: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8159" y="1463894"/>
            <a:ext cx="1623521" cy="884986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0" name="Oval 7"/>
          <p:cNvSpPr>
            <a:spLocks noChangeArrowheads="1"/>
          </p:cNvSpPr>
          <p:nvPr/>
        </p:nvSpPr>
        <p:spPr bwMode="auto">
          <a:xfrm>
            <a:off x="1016000" y="5195888"/>
            <a:ext cx="76200" cy="762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3" name="Group 32"/>
          <p:cNvGrpSpPr>
            <a:grpSpLocks/>
          </p:cNvGrpSpPr>
          <p:nvPr/>
        </p:nvGrpSpPr>
        <p:grpSpPr bwMode="auto">
          <a:xfrm>
            <a:off x="1047750" y="4992688"/>
            <a:ext cx="4419600" cy="752475"/>
            <a:chOff x="1043000" y="4887156"/>
            <a:chExt cx="4419600" cy="752476"/>
          </a:xfrm>
        </p:grpSpPr>
        <p:grpSp>
          <p:nvGrpSpPr>
            <p:cNvPr id="47139" name="Group 31"/>
            <p:cNvGrpSpPr>
              <a:grpSpLocks/>
            </p:cNvGrpSpPr>
            <p:nvPr/>
          </p:nvGrpSpPr>
          <p:grpSpPr bwMode="auto">
            <a:xfrm>
              <a:off x="1043000" y="4887156"/>
              <a:ext cx="4410076" cy="752476"/>
              <a:chOff x="1043000" y="4887156"/>
              <a:chExt cx="4410076" cy="752476"/>
            </a:xfrm>
          </p:grpSpPr>
          <p:sp>
            <p:nvSpPr>
              <p:cNvPr id="47141" name="Line 20"/>
              <p:cNvSpPr>
                <a:spLocks noChangeShapeType="1"/>
              </p:cNvSpPr>
              <p:nvPr/>
            </p:nvSpPr>
            <p:spPr bwMode="auto">
              <a:xfrm>
                <a:off x="1043000" y="5123694"/>
                <a:ext cx="2020888" cy="45720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2" name="Line 21"/>
              <p:cNvSpPr>
                <a:spLocks noChangeShapeType="1"/>
              </p:cNvSpPr>
              <p:nvPr/>
            </p:nvSpPr>
            <p:spPr bwMode="auto">
              <a:xfrm>
                <a:off x="3063888" y="5580894"/>
                <a:ext cx="2389188" cy="5873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3" name="Line 22"/>
              <p:cNvSpPr>
                <a:spLocks noChangeShapeType="1"/>
              </p:cNvSpPr>
              <p:nvPr/>
            </p:nvSpPr>
            <p:spPr bwMode="auto">
              <a:xfrm>
                <a:off x="1043000" y="5123694"/>
                <a:ext cx="2020888" cy="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4" name="Line 23"/>
              <p:cNvSpPr>
                <a:spLocks noChangeShapeType="1"/>
              </p:cNvSpPr>
              <p:nvPr/>
            </p:nvSpPr>
            <p:spPr bwMode="auto">
              <a:xfrm>
                <a:off x="3063888" y="5123694"/>
                <a:ext cx="2376488" cy="42068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5" name="Line 24"/>
              <p:cNvSpPr>
                <a:spLocks noChangeShapeType="1"/>
              </p:cNvSpPr>
              <p:nvPr/>
            </p:nvSpPr>
            <p:spPr bwMode="auto">
              <a:xfrm flipV="1">
                <a:off x="1043000" y="4887156"/>
                <a:ext cx="2020888" cy="236538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6" name="Line 25"/>
              <p:cNvSpPr>
                <a:spLocks noChangeShapeType="1"/>
              </p:cNvSpPr>
              <p:nvPr/>
            </p:nvSpPr>
            <p:spPr bwMode="auto">
              <a:xfrm>
                <a:off x="3063888" y="4887156"/>
                <a:ext cx="2376488" cy="62230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140" name="Line 18"/>
            <p:cNvSpPr>
              <a:spLocks noChangeShapeType="1"/>
            </p:cNvSpPr>
            <p:nvPr/>
          </p:nvSpPr>
          <p:spPr bwMode="auto">
            <a:xfrm>
              <a:off x="1043000" y="5123694"/>
              <a:ext cx="4419600" cy="45720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6" name="Group 35"/>
          <p:cNvGrpSpPr>
            <a:grpSpLocks/>
          </p:cNvGrpSpPr>
          <p:nvPr/>
        </p:nvGrpSpPr>
        <p:grpSpPr bwMode="auto">
          <a:xfrm>
            <a:off x="708025" y="4497388"/>
            <a:ext cx="4732338" cy="1676400"/>
            <a:chOff x="708037" y="4496631"/>
            <a:chExt cx="4732339" cy="1676400"/>
          </a:xfrm>
        </p:grpSpPr>
        <p:sp>
          <p:nvSpPr>
            <p:cNvPr id="47128" name="Line 31"/>
            <p:cNvSpPr>
              <a:spLocks noChangeShapeType="1"/>
            </p:cNvSpPr>
            <p:nvPr/>
          </p:nvSpPr>
          <p:spPr bwMode="auto">
            <a:xfrm flipV="1">
              <a:off x="708037" y="4496631"/>
              <a:ext cx="23622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129" name="Group 34"/>
            <p:cNvGrpSpPr>
              <a:grpSpLocks/>
            </p:cNvGrpSpPr>
            <p:nvPr/>
          </p:nvGrpSpPr>
          <p:grpSpPr bwMode="auto">
            <a:xfrm>
              <a:off x="738200" y="4496631"/>
              <a:ext cx="4702176" cy="1676400"/>
              <a:chOff x="738200" y="4496631"/>
              <a:chExt cx="4702176" cy="1676400"/>
            </a:xfrm>
          </p:grpSpPr>
          <p:sp>
            <p:nvSpPr>
              <p:cNvPr id="47130" name="Line 5"/>
              <p:cNvSpPr>
                <a:spLocks noChangeShapeType="1"/>
              </p:cNvSpPr>
              <p:nvPr/>
            </p:nvSpPr>
            <p:spPr bwMode="auto">
              <a:xfrm>
                <a:off x="738200" y="4514094"/>
                <a:ext cx="4702175" cy="164306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1" name="Line 8"/>
              <p:cNvSpPr>
                <a:spLocks noChangeShapeType="1"/>
              </p:cNvSpPr>
              <p:nvPr/>
            </p:nvSpPr>
            <p:spPr bwMode="auto">
              <a:xfrm>
                <a:off x="738200" y="4514094"/>
                <a:ext cx="2332037" cy="211137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2" name="Line 9"/>
              <p:cNvSpPr>
                <a:spLocks noChangeShapeType="1"/>
              </p:cNvSpPr>
              <p:nvPr/>
            </p:nvSpPr>
            <p:spPr bwMode="auto">
              <a:xfrm>
                <a:off x="3070237" y="4725231"/>
                <a:ext cx="2370138" cy="1431925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3" name="Line 12"/>
              <p:cNvSpPr>
                <a:spLocks noChangeShapeType="1"/>
              </p:cNvSpPr>
              <p:nvPr/>
            </p:nvSpPr>
            <p:spPr bwMode="auto">
              <a:xfrm>
                <a:off x="738200" y="4514094"/>
                <a:ext cx="2325688" cy="37306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4" name="Line 13"/>
              <p:cNvSpPr>
                <a:spLocks noChangeShapeType="1"/>
              </p:cNvSpPr>
              <p:nvPr/>
            </p:nvSpPr>
            <p:spPr bwMode="auto">
              <a:xfrm>
                <a:off x="3063888" y="4887156"/>
                <a:ext cx="2376488" cy="12700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5" name="Line 15"/>
              <p:cNvSpPr>
                <a:spLocks noChangeShapeType="1"/>
              </p:cNvSpPr>
              <p:nvPr/>
            </p:nvSpPr>
            <p:spPr bwMode="auto">
              <a:xfrm>
                <a:off x="738200" y="4514094"/>
                <a:ext cx="2325688" cy="57626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6" name="Line 16"/>
              <p:cNvSpPr>
                <a:spLocks noChangeShapeType="1"/>
              </p:cNvSpPr>
              <p:nvPr/>
            </p:nvSpPr>
            <p:spPr bwMode="auto">
              <a:xfrm>
                <a:off x="3063888" y="5090356"/>
                <a:ext cx="2376488" cy="1066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7" name="Oval 26"/>
              <p:cNvSpPr>
                <a:spLocks noChangeArrowheads="1"/>
              </p:cNvSpPr>
              <p:nvPr/>
            </p:nvSpPr>
            <p:spPr bwMode="auto">
              <a:xfrm>
                <a:off x="3030550" y="5277681"/>
                <a:ext cx="88900" cy="8890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7138" name="Line 32"/>
              <p:cNvSpPr>
                <a:spLocks noChangeShapeType="1"/>
              </p:cNvSpPr>
              <p:nvPr/>
            </p:nvSpPr>
            <p:spPr bwMode="auto">
              <a:xfrm>
                <a:off x="3070237" y="4496631"/>
                <a:ext cx="2362200" cy="16764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693738" y="4483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  <p:grpSp>
        <p:nvGrpSpPr>
          <p:cNvPr id="30" name="Group 29"/>
          <p:cNvGrpSpPr>
            <a:grpSpLocks/>
          </p:cNvGrpSpPr>
          <p:nvPr/>
        </p:nvGrpSpPr>
        <p:grpSpPr bwMode="auto">
          <a:xfrm flipV="1">
            <a:off x="234950" y="4592638"/>
            <a:ext cx="5232400" cy="1470025"/>
            <a:chOff x="708036" y="4492297"/>
            <a:chExt cx="5232273" cy="1470626"/>
          </a:xfrm>
        </p:grpSpPr>
        <p:sp>
          <p:nvSpPr>
            <p:cNvPr id="47117" name="Line 31"/>
            <p:cNvSpPr>
              <a:spLocks noChangeShapeType="1"/>
            </p:cNvSpPr>
            <p:nvPr/>
          </p:nvSpPr>
          <p:spPr bwMode="auto">
            <a:xfrm>
              <a:off x="708036" y="4496631"/>
              <a:ext cx="2819084" cy="1"/>
            </a:xfrm>
            <a:prstGeom prst="line">
              <a:avLst/>
            </a:prstGeom>
            <a:noFill/>
            <a:ln w="19050">
              <a:solidFill>
                <a:srgbClr val="3AF85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118" name="Group 34"/>
            <p:cNvGrpSpPr>
              <a:grpSpLocks/>
            </p:cNvGrpSpPr>
            <p:nvPr/>
          </p:nvGrpSpPr>
          <p:grpSpPr bwMode="auto">
            <a:xfrm>
              <a:off x="738200" y="4492297"/>
              <a:ext cx="5202109" cy="1470626"/>
              <a:chOff x="738200" y="4492297"/>
              <a:chExt cx="5202109" cy="1470626"/>
            </a:xfrm>
          </p:grpSpPr>
          <p:sp>
            <p:nvSpPr>
              <p:cNvPr id="47119" name="Line 5"/>
              <p:cNvSpPr>
                <a:spLocks noChangeShapeType="1"/>
              </p:cNvSpPr>
              <p:nvPr/>
            </p:nvSpPr>
            <p:spPr bwMode="auto">
              <a:xfrm>
                <a:off x="738200" y="4514094"/>
                <a:ext cx="5202109" cy="1319942"/>
              </a:xfrm>
              <a:prstGeom prst="line">
                <a:avLst/>
              </a:prstGeom>
              <a:noFill/>
              <a:ln w="19050">
                <a:solidFill>
                  <a:srgbClr val="3AF85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0" name="Line 8"/>
              <p:cNvSpPr>
                <a:spLocks noChangeShapeType="1"/>
              </p:cNvSpPr>
              <p:nvPr/>
            </p:nvSpPr>
            <p:spPr bwMode="auto">
              <a:xfrm>
                <a:off x="738200" y="4514094"/>
                <a:ext cx="2788921" cy="211137"/>
              </a:xfrm>
              <a:prstGeom prst="line">
                <a:avLst/>
              </a:prstGeom>
              <a:noFill/>
              <a:ln w="19050">
                <a:solidFill>
                  <a:srgbClr val="3AF85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1" name="Line 9"/>
              <p:cNvSpPr>
                <a:spLocks noChangeShapeType="1"/>
              </p:cNvSpPr>
              <p:nvPr/>
            </p:nvSpPr>
            <p:spPr bwMode="auto">
              <a:xfrm>
                <a:off x="3518418" y="4720900"/>
                <a:ext cx="2394927" cy="1192825"/>
              </a:xfrm>
              <a:prstGeom prst="line">
                <a:avLst/>
              </a:prstGeom>
              <a:noFill/>
              <a:ln w="19050">
                <a:solidFill>
                  <a:srgbClr val="3AF85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2" name="Line 12"/>
              <p:cNvSpPr>
                <a:spLocks noChangeShapeType="1"/>
              </p:cNvSpPr>
              <p:nvPr/>
            </p:nvSpPr>
            <p:spPr bwMode="auto">
              <a:xfrm>
                <a:off x="738200" y="4514094"/>
                <a:ext cx="2788921" cy="373062"/>
              </a:xfrm>
              <a:prstGeom prst="line">
                <a:avLst/>
              </a:prstGeom>
              <a:noFill/>
              <a:ln w="19050">
                <a:solidFill>
                  <a:srgbClr val="3AF85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3" name="Line 13"/>
              <p:cNvSpPr>
                <a:spLocks noChangeShapeType="1"/>
              </p:cNvSpPr>
              <p:nvPr/>
            </p:nvSpPr>
            <p:spPr bwMode="auto">
              <a:xfrm>
                <a:off x="3512068" y="4882824"/>
                <a:ext cx="2427263" cy="1008360"/>
              </a:xfrm>
              <a:prstGeom prst="line">
                <a:avLst/>
              </a:prstGeom>
              <a:noFill/>
              <a:ln w="19050">
                <a:solidFill>
                  <a:srgbClr val="3AF85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4" name="Line 15"/>
              <p:cNvSpPr>
                <a:spLocks noChangeShapeType="1"/>
              </p:cNvSpPr>
              <p:nvPr/>
            </p:nvSpPr>
            <p:spPr bwMode="auto">
              <a:xfrm>
                <a:off x="738200" y="4514094"/>
                <a:ext cx="2788921" cy="576262"/>
              </a:xfrm>
              <a:prstGeom prst="line">
                <a:avLst/>
              </a:prstGeom>
              <a:noFill/>
              <a:ln w="19050">
                <a:solidFill>
                  <a:srgbClr val="3AF85E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5" name="Line 16"/>
              <p:cNvSpPr>
                <a:spLocks noChangeShapeType="1"/>
              </p:cNvSpPr>
              <p:nvPr/>
            </p:nvSpPr>
            <p:spPr bwMode="auto">
              <a:xfrm>
                <a:off x="3512069" y="5086023"/>
                <a:ext cx="2418715" cy="784525"/>
              </a:xfrm>
              <a:prstGeom prst="line">
                <a:avLst/>
              </a:prstGeom>
              <a:noFill/>
              <a:ln w="19050">
                <a:solidFill>
                  <a:srgbClr val="3AF85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6" name="Oval 26"/>
              <p:cNvSpPr>
                <a:spLocks noChangeArrowheads="1"/>
              </p:cNvSpPr>
              <p:nvPr/>
            </p:nvSpPr>
            <p:spPr bwMode="auto">
              <a:xfrm>
                <a:off x="3030550" y="5277681"/>
                <a:ext cx="88900" cy="8890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rgbClr val="3AF85E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47127" name="Line 32"/>
              <p:cNvSpPr>
                <a:spLocks noChangeShapeType="1"/>
              </p:cNvSpPr>
              <p:nvPr/>
            </p:nvSpPr>
            <p:spPr bwMode="auto">
              <a:xfrm>
                <a:off x="3518419" y="4492297"/>
                <a:ext cx="2394926" cy="1470626"/>
              </a:xfrm>
              <a:prstGeom prst="line">
                <a:avLst/>
              </a:prstGeom>
              <a:noFill/>
              <a:ln w="19050">
                <a:solidFill>
                  <a:srgbClr val="3AF85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5" name="Oval 6"/>
          <p:cNvSpPr>
            <a:spLocks noChangeArrowheads="1"/>
          </p:cNvSpPr>
          <p:nvPr/>
        </p:nvSpPr>
        <p:spPr bwMode="auto">
          <a:xfrm flipV="1">
            <a:off x="196850" y="6008688"/>
            <a:ext cx="76200" cy="76200"/>
          </a:xfrm>
          <a:prstGeom prst="ellipse">
            <a:avLst/>
          </a:prstGeom>
          <a:solidFill>
            <a:srgbClr val="3AF85E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7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z="6000" smtClean="0"/>
              <a:t>یک مدل ساده از تشکیل تصویر</a:t>
            </a:r>
            <a:endParaRPr lang="en-US" altLang="en-US" sz="6000" smtClean="0"/>
          </a:p>
        </p:txBody>
      </p:sp>
      <p:sp>
        <p:nvSpPr>
          <p:cNvPr id="92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D28AE5-659F-4A4A-822B-B726E50B896D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4" descr="image_formation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3" y="3297238"/>
            <a:ext cx="5430837" cy="353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8275" y="1557338"/>
            <a:ext cx="8788400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صحنه با یک منبع نوری روشن می‏شود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صحنه اشعه را به سمت دوربین منعکس می‏کند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دوربین اشعه را ثبت می‏کند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عمق میدان (</a:t>
            </a:r>
            <a:r>
              <a:rPr lang="en-US" altLang="en-US" sz="6000" smtClean="0"/>
              <a:t>DOF</a:t>
            </a:r>
            <a:r>
              <a:rPr lang="fa-IR" altLang="en-US" smtClean="0"/>
              <a:t>)</a:t>
            </a:r>
            <a:endParaRPr lang="en-US" altLang="en-US" smtClean="0"/>
          </a:p>
        </p:txBody>
      </p:sp>
      <p:sp>
        <p:nvSpPr>
          <p:cNvPr id="4915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CA3BE9-EB14-4F29-8E5A-33663BC83B51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412875"/>
            <a:ext cx="8788400" cy="127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محدوده‏ای از عمق (فاصله تا دوربین) که اشیاء تقریبا با وضوح مناسب دیده می‏شوند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6375" y="2960688"/>
            <a:ext cx="4537075" cy="334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3313" y="2949575"/>
            <a:ext cx="188753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5988" y="3032125"/>
            <a:ext cx="4752975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22627E-58D2-4A6B-ACBA-C8E01D8DBD44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8261"/>
          <a:stretch>
            <a:fillRect/>
          </a:stretch>
        </p:blipFill>
        <p:spPr bwMode="auto">
          <a:xfrm>
            <a:off x="446088" y="1476375"/>
            <a:ext cx="8232775" cy="267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میدان دید (</a:t>
            </a:r>
            <a:r>
              <a:rPr lang="en-US" altLang="en-US" sz="6000" smtClean="0"/>
              <a:t>FOV</a:t>
            </a:r>
            <a:r>
              <a:rPr lang="fa-IR" altLang="en-US" smtClean="0"/>
              <a:t>)</a:t>
            </a:r>
            <a:endParaRPr lang="en-US" altLang="en-US" smtClean="0"/>
          </a:p>
        </p:txBody>
      </p:sp>
      <p:pic>
        <p:nvPicPr>
          <p:cNvPr id="68610" name="Picture 2" descr="https://www.edmundoptics.com/contentassets/98d95094c2c04212949f934a19ea3202/equ-1-ufl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3" y="6142038"/>
            <a:ext cx="28654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848" b="227"/>
          <a:stretch>
            <a:fillRect/>
          </a:stretch>
        </p:blipFill>
        <p:spPr bwMode="auto">
          <a:xfrm>
            <a:off x="446088" y="4149725"/>
            <a:ext cx="8232775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7825" y="1476375"/>
            <a:ext cx="3263900" cy="542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اعوجاج چشم‏انداز</a:t>
            </a:r>
            <a:endParaRPr lang="en-US" altLang="en-US" smtClean="0"/>
          </a:p>
        </p:txBody>
      </p:sp>
      <p:sp>
        <p:nvSpPr>
          <p:cNvPr id="5325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E43E67B-C48B-4417-8C73-76B194A63BE0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228" name="Picture 10" descr="wide_angle_tele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163" y="1616075"/>
            <a:ext cx="3186112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25" y="1828800"/>
            <a:ext cx="2971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4825" y="4419600"/>
            <a:ext cx="2971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طیف الکترومغناطیسی</a:t>
            </a:r>
            <a:endParaRPr lang="en-US" altLang="en-US" smtClean="0"/>
          </a:p>
        </p:txBody>
      </p:sp>
      <p:sp>
        <p:nvSpPr>
          <p:cNvPr id="1126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7FE292-8B23-49E6-B03F-F5C193AE7581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0178" name="Picture 2" descr="Image result for electromagnetic spectrum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613" y="1565275"/>
            <a:ext cx="67945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ifference Between X-Rays and Gamma Rays - Hand_X-Ray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13" y="2276475"/>
            <a:ext cx="29337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حسگر تصویر </a:t>
            </a:r>
            <a:endParaRPr lang="en-US" altLang="en-US" smtClean="0"/>
          </a:p>
        </p:txBody>
      </p:sp>
      <p:sp>
        <p:nvSpPr>
          <p:cNvPr id="102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7C8F17-F9A6-41DE-9D54-428CC08BCC2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01743" y="1352015"/>
            <a:ext cx="893475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یک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حسگر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نوری،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قطعه‏ای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است که موج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الکترومغناطیسی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را به سیگنال الکتریکی تبدیل می‏کند</a:t>
            </a:r>
          </a:p>
          <a:p>
            <a:pPr algn="just" rtl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معروفترین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حسگرهای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نوری </a:t>
            </a:r>
            <a:r>
              <a:rPr lang="en-US" altLang="en-US" sz="2800" dirty="0">
                <a:latin typeface="Arial" panose="020B0604020202020204" pitchFamily="34" charset="0"/>
                <a:cs typeface="B Nazanin" panose="00000400000000000000" pitchFamily="2" charset="-78"/>
              </a:rPr>
              <a:t>CCD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و </a:t>
            </a:r>
            <a:r>
              <a:rPr lang="en-US" altLang="en-US" sz="2800" dirty="0">
                <a:latin typeface="Arial" panose="020B0604020202020204" pitchFamily="34" charset="0"/>
                <a:cs typeface="B Nazanin" panose="00000400000000000000" pitchFamily="2" charset="-78"/>
              </a:rPr>
              <a:t>CMOS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هستند</a:t>
            </a:r>
          </a:p>
          <a:p>
            <a:pPr algn="just" rtl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برای تشکیل یک تصویر، نیاز است تا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حسگر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در راستای </a:t>
            </a:r>
            <a:r>
              <a:rPr lang="en-US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x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و </a:t>
            </a:r>
            <a:r>
              <a:rPr lang="en-US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y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جابجا شود و مقادیر را ثبت کند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908" y="4476291"/>
            <a:ext cx="4939807" cy="2106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2" y="4189296"/>
            <a:ext cx="3993356" cy="2637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err="1" smtClean="0"/>
              <a:t>حسگر</a:t>
            </a:r>
            <a:r>
              <a:rPr lang="fa-IR" altLang="en-US" dirty="0" smtClean="0"/>
              <a:t> تصویر </a:t>
            </a:r>
            <a:endParaRPr lang="en-US" altLang="en-US" dirty="0" smtClean="0"/>
          </a:p>
        </p:txBody>
      </p:sp>
      <p:sp>
        <p:nvSpPr>
          <p:cNvPr id="102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7C8F17-F9A6-41DE-9D54-428CC08BCC2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0484" y="1425425"/>
            <a:ext cx="9014574" cy="187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استفاده از تنها یک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حسگر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دارای مزیت ارزان بودن است زیرا حرکت مکانیکی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می‏تواند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با دقت بالا کنترل شود</a:t>
            </a:r>
          </a:p>
          <a:p>
            <a:pPr algn="just" rtl="1">
              <a:lnSpc>
                <a:spcPct val="11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البته این روش کند است و به راحتی قابل حمل نیست  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908" y="4476291"/>
            <a:ext cx="4939807" cy="2106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22" y="4189296"/>
            <a:ext cx="3993356" cy="263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34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altLang="en-US" dirty="0" err="1"/>
              <a:t>حسگر</a:t>
            </a:r>
            <a:r>
              <a:rPr lang="fa-IR" altLang="en-US" dirty="0"/>
              <a:t> </a:t>
            </a:r>
            <a:r>
              <a:rPr lang="fa-IR" altLang="en-US" dirty="0" smtClean="0"/>
              <a:t>تصویر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994D7-FE34-447F-A0E0-6210BAE5033A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412776"/>
            <a:ext cx="8788400" cy="2696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می‏توان از چندین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حسگر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نوری استفاده نمود</a:t>
            </a: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حسگر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خطی</a:t>
            </a: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حسگر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آرایه‏ای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359" y="0"/>
            <a:ext cx="3714939" cy="1584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25" y="2780928"/>
            <a:ext cx="8055446" cy="483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6338" y="3521991"/>
            <a:ext cx="3351963" cy="3351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58" y="3598726"/>
            <a:ext cx="6293321" cy="294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2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994D7-FE34-447F-A0E0-6210BAE5033A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3" name="y2mate.com - global_shutter_vs_rolling_shutter_YmEH8z1JWgc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667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7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4B994D7-FE34-447F-A0E0-6210BAE5033A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69634" name="Picture 2" descr="https://static.bhphotovideo.com/explora/sites/default/files/shutter_0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221" y="176446"/>
            <a:ext cx="8850143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725" y="2060848"/>
            <a:ext cx="7992549" cy="473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z="6000" smtClean="0"/>
              <a:t>نمونه‏برداری و کوانتیزاسیون</a:t>
            </a:r>
            <a:endParaRPr lang="en-US" altLang="en-US" sz="6000" smtClean="0"/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1146BD-6451-4E7D-A63F-3B87F9526E2A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8275" y="1557338"/>
            <a:ext cx="8788400" cy="366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خروجی اغلب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حسگرها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یک ولتاژ پیوسته است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باید شکل موج پیوسته را به دیجیتال تبدیل کنیم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نمونه‏برداری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: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گسسته‏سازی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حوزه مکان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کوانتیزاسیون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: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گسسته‏سازی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مقادیر دامنه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  <a:spcAft>
                <a:spcPts val="1200"/>
              </a:spcAft>
            </a:pP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28513</TotalTime>
  <Words>778</Words>
  <Application>Microsoft Office PowerPoint</Application>
  <PresentationFormat>On-screen Show (4:3)</PresentationFormat>
  <Paragraphs>287</Paragraphs>
  <Slides>33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B Lotus</vt:lpstr>
      <vt:lpstr>B Mitra</vt:lpstr>
      <vt:lpstr>B Nazanin</vt:lpstr>
      <vt:lpstr>B Titr</vt:lpstr>
      <vt:lpstr>Calibri</vt:lpstr>
      <vt:lpstr>Cambria Math</vt:lpstr>
      <vt:lpstr>Times New Roman</vt:lpstr>
      <vt:lpstr>Custom Design</vt:lpstr>
      <vt:lpstr>PowerPoint Presentation</vt:lpstr>
      <vt:lpstr>PowerPoint Presentation</vt:lpstr>
      <vt:lpstr>یک مدل ساده از تشکیل تصویر</vt:lpstr>
      <vt:lpstr>حسگر تصویر </vt:lpstr>
      <vt:lpstr>حسگر تصویر </vt:lpstr>
      <vt:lpstr>حسگر تصویر</vt:lpstr>
      <vt:lpstr>PowerPoint Presentation</vt:lpstr>
      <vt:lpstr>PowerPoint Presentation</vt:lpstr>
      <vt:lpstr>نمونه‏برداری و کوانتیزاسیون</vt:lpstr>
      <vt:lpstr>نمونه‏برداری و کوانتیزاسیون</vt:lpstr>
      <vt:lpstr>ثبت تصویر دیجیتال</vt:lpstr>
      <vt:lpstr>مختصات در OpenCV</vt:lpstr>
      <vt:lpstr>ثبت تصویر دیجیتال</vt:lpstr>
      <vt:lpstr>PowerPoint Presentation</vt:lpstr>
      <vt:lpstr>رزولوشن مکانی</vt:lpstr>
      <vt:lpstr>PowerPoint Presentation</vt:lpstr>
      <vt:lpstr>رزولوشن سطح خاکستری</vt:lpstr>
      <vt:lpstr>اثر رزولوشن سطح خاکستری</vt:lpstr>
      <vt:lpstr>اثر رزولوشن سطح خاکستری</vt:lpstr>
      <vt:lpstr>طراحی دوربین</vt:lpstr>
      <vt:lpstr>طراحی دوربین</vt:lpstr>
      <vt:lpstr>مدل دوربین Pinhole</vt:lpstr>
      <vt:lpstr>اثر اندازه دریچه</vt:lpstr>
      <vt:lpstr>اثر اندازه دریچه</vt:lpstr>
      <vt:lpstr>شکست نور</vt:lpstr>
      <vt:lpstr>لنز</vt:lpstr>
      <vt:lpstr>خواص لنز نازک (ایده‏آل)</vt:lpstr>
      <vt:lpstr>معادلات لنز نازک</vt:lpstr>
      <vt:lpstr>معادلات لنز نازک</vt:lpstr>
      <vt:lpstr>عمق میدان (DOF)</vt:lpstr>
      <vt:lpstr>میدان دید (FOV)</vt:lpstr>
      <vt:lpstr>اعوجاج چشم‏انداز</vt:lpstr>
      <vt:lpstr>طیف الکترومغناطیسی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Mohammadi</cp:lastModifiedBy>
  <cp:revision>691</cp:revision>
  <dcterms:created xsi:type="dcterms:W3CDTF">2009-12-01T11:12:35Z</dcterms:created>
  <dcterms:modified xsi:type="dcterms:W3CDTF">2019-09-23T08:18:50Z</dcterms:modified>
</cp:coreProperties>
</file>